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6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80" r:id="rId8"/>
    <p:sldId id="263" r:id="rId9"/>
    <p:sldId id="264" r:id="rId10"/>
    <p:sldId id="281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7" r:id="rId25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DFF"/>
    <a:srgbClr val="00FF0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6"/>
    <p:restoredTop sz="94526"/>
  </p:normalViewPr>
  <p:slideViewPr>
    <p:cSldViewPr snapToGrid="0" snapToObjects="1">
      <p:cViewPr varScale="1">
        <p:scale>
          <a:sx n="82" d="100"/>
          <a:sy n="82" d="100"/>
        </p:scale>
        <p:origin x="600" y="84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0041769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entire last page.</a:t>
            </a:r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07443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9" name="Shape 2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37412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15064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4" name="Shape 3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84697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0" name="Shape 3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53172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7" name="Shape 3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92187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6" name="Shape 3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79751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3" name="Shape 3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01522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1" name="Shape 3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4148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8" name="Shape 3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85974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5" name="Shape 3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7642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41203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2" name="Shape 3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31634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8" name="Shape 3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96977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Shape 4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1" name="Shape 4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61464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4" name="Shape 3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3713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5387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7912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02315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9" name="Shape 2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7551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9" name="Shape 2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6230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63643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473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91256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8674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46367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029532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2513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24055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44564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99444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442409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932000" cy="17363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89643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85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94683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76100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35611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29797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87877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4480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98051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82807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D1D5FFB-A74B-4C1E-86F7-CBD4670BB9A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0D859A01-D2EE-462B-983B-0892A749A5B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19026597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  <p:sldLayoutId id="2147483724" r:id="rId18"/>
    <p:sldLayoutId id="2147483725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1611759" y="2623397"/>
            <a:ext cx="12539631" cy="255820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Лекция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  <a:b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06" name="Shape 206"/>
          <p:cNvSpPr txBox="1"/>
          <p:nvPr/>
        </p:nvSpPr>
        <p:spPr>
          <a:xfrm>
            <a:off x="6158059" y="7016745"/>
            <a:ext cx="8236799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200" u="none" strike="noStrike" cap="none" dirty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Владислав Карюкин</a:t>
            </a:r>
            <a:endParaRPr lang="en-US" sz="3200" u="none" strike="noStrike" cap="none" dirty="0">
              <a:solidFill>
                <a:srgbClr val="00B0F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Собственные функции</a:t>
            </a:r>
            <a:r>
              <a:rPr lang="is-IS" sz="72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…</a:t>
            </a:r>
            <a:endParaRPr lang="en-US" sz="72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290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>
            <a:spLocks noGrp="1"/>
          </p:cNvSpPr>
          <p:nvPr>
            <p:ph type="title"/>
          </p:nvPr>
        </p:nvSpPr>
        <p:spPr>
          <a:xfrm>
            <a:off x="861482" y="603624"/>
            <a:ext cx="12539631" cy="199987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Построение собственных функций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2" name="Shape 302"/>
          <p:cNvSpPr txBox="1">
            <a:spLocks noGrp="1"/>
          </p:cNvSpPr>
          <p:nvPr>
            <p:ph idx="1"/>
          </p:nvPr>
        </p:nvSpPr>
        <p:spPr>
          <a:xfrm>
            <a:off x="1155700" y="2709068"/>
            <a:ext cx="13932000" cy="372586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Мы создаем новую функцию, используя ключевое слово </a:t>
            </a:r>
            <a:r>
              <a:rPr lang="ru-RU" sz="3600" dirty="0" err="1"/>
              <a:t>def</a:t>
            </a:r>
            <a:r>
              <a:rPr lang="ru-RU" sz="3600" dirty="0"/>
              <a:t>, за которым следуют необязательные параметры в круглых скобках.</a:t>
            </a:r>
          </a:p>
          <a:p>
            <a:r>
              <a:rPr lang="ru-RU" sz="3600" dirty="0"/>
              <a:t>Делаем отступ в теле функции</a:t>
            </a:r>
          </a:p>
          <a:p>
            <a:r>
              <a:rPr lang="ru-RU" sz="3600" dirty="0"/>
              <a:t>Это определяет функцию, но не выполняет тело функции.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3817000" y="6633900"/>
            <a:ext cx="9938399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"I'm a lumberjack, and I'm okay.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'I sleep all night and I work all day.')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/>
          <p:nvPr/>
        </p:nvSpPr>
        <p:spPr>
          <a:xfrm>
            <a:off x="1061599" y="1935150"/>
            <a:ext cx="10739875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"I'm a lumberjack, and I'm okay.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'I sleep all night and I work all day.')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Yo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309" name="Shape 309"/>
          <p:cNvSpPr txBox="1"/>
          <p:nvPr/>
        </p:nvSpPr>
        <p:spPr>
          <a:xfrm>
            <a:off x="13681075" y="4229901"/>
            <a:ext cx="1119187" cy="16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9626600" y="1174754"/>
            <a:ext cx="6218238" cy="14731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</a:t>
            </a:r>
            <a:r>
              <a:rPr lang="en-US" sz="2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"I'm a lumberjack, and I'm okay."</a:t>
            </a:r>
            <a:r>
              <a:rPr lang="en-US" sz="2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</a:t>
            </a:r>
            <a:r>
              <a:rPr lang="en-US" sz="2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'I sleep all night and I work all day.'</a:t>
            </a:r>
            <a:r>
              <a:rPr lang="en-US" sz="2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311" name="Shape 311"/>
          <p:cNvSpPr txBox="1"/>
          <p:nvPr/>
        </p:nvSpPr>
        <p:spPr>
          <a:xfrm>
            <a:off x="7416799" y="1657354"/>
            <a:ext cx="2180091" cy="50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print_lyrics</a:t>
            </a: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 txBox="1">
            <a:spLocks noGrp="1"/>
          </p:cNvSpPr>
          <p:nvPr>
            <p:ph type="title"/>
          </p:nvPr>
        </p:nvSpPr>
        <p:spPr>
          <a:xfrm>
            <a:off x="861482" y="603624"/>
            <a:ext cx="12539631" cy="212785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Определение и использование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7" name="Shape 317"/>
          <p:cNvSpPr txBox="1">
            <a:spLocks noGrp="1"/>
          </p:cNvSpPr>
          <p:nvPr>
            <p:ph idx="1"/>
          </p:nvPr>
        </p:nvSpPr>
        <p:spPr>
          <a:xfrm>
            <a:off x="1155700" y="2951176"/>
            <a:ext cx="13932000" cy="39165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После того, как мы определили функцию, мы можем вызывать (или вызывать) ее столько раз, сколько захотим.</a:t>
            </a:r>
          </a:p>
          <a:p>
            <a:r>
              <a:rPr lang="ru-RU" sz="3600" dirty="0"/>
              <a:t>Это шаблон сохранения и повторного использования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 txBox="1"/>
          <p:nvPr/>
        </p:nvSpPr>
        <p:spPr>
          <a:xfrm>
            <a:off x="1078375" y="985825"/>
            <a:ext cx="11715899" cy="609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"I'm a lumberjack, and I'm okay.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'I sleep all night and I work all day.')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Yo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8877300" y="5327650"/>
            <a:ext cx="6913685" cy="270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</a:t>
            </a:r>
            <a:endParaRPr lang="en-U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I'm a lumberjack, and I'm okay.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 sleep all night and I work all day.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cxnSp>
        <p:nvCxnSpPr>
          <p:cNvPr id="324" name="Shape 324"/>
          <p:cNvCxnSpPr/>
          <p:nvPr/>
        </p:nvCxnSpPr>
        <p:spPr>
          <a:xfrm rot="10800000">
            <a:off x="4334486" y="5532361"/>
            <a:ext cx="4353900" cy="1343099"/>
          </a:xfrm>
          <a:prstGeom prst="straightConnector1">
            <a:avLst/>
          </a:prstGeom>
          <a:noFill/>
          <a:ln w="889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627100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Аргументы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0" name="Shape 330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2000" cy="421933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dirty="0">
                <a:solidFill>
                  <a:srgbClr val="FFC000"/>
                </a:solidFill>
              </a:rPr>
              <a:t>Аргумент</a:t>
            </a:r>
            <a:r>
              <a:rPr lang="ru-RU" sz="3200" dirty="0"/>
              <a:t> - это значение, которое мы передаем в функцию в качестве входных данных, когда вызываем функцию.</a:t>
            </a:r>
          </a:p>
          <a:p>
            <a:r>
              <a:rPr lang="ru-RU" sz="3200" dirty="0"/>
              <a:t>Мы используем аргументы, чтобы мы могли указать функции для выполнения различных видов работы, когда мы вызываем ее в разное время.</a:t>
            </a:r>
          </a:p>
          <a:p>
            <a:r>
              <a:rPr lang="ru-RU" sz="3200" dirty="0">
                <a:solidFill>
                  <a:srgbClr val="FFC000"/>
                </a:solidFill>
              </a:rPr>
              <a:t>Аргументы</a:t>
            </a:r>
            <a:r>
              <a:rPr lang="ru-RU" sz="3200" dirty="0"/>
              <a:t> помещаем в круглые скобки после имени функции.</a:t>
            </a:r>
          </a:p>
        </p:txBody>
      </p:sp>
      <p:sp>
        <p:nvSpPr>
          <p:cNvPr id="331" name="Shape 331"/>
          <p:cNvSpPr txBox="1"/>
          <p:nvPr/>
        </p:nvSpPr>
        <p:spPr>
          <a:xfrm>
            <a:off x="4635500" y="6718296"/>
            <a:ext cx="7580313" cy="812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9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big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49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49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'Hello world'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332" name="Shape 332"/>
          <p:cNvSpPr txBox="1"/>
          <p:nvPr/>
        </p:nvSpPr>
        <p:spPr>
          <a:xfrm>
            <a:off x="11498261" y="7823196"/>
            <a:ext cx="244633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</a:t>
            </a:r>
          </a:p>
        </p:txBody>
      </p:sp>
      <p:cxnSp>
        <p:nvCxnSpPr>
          <p:cNvPr id="333" name="Shape 333"/>
          <p:cNvCxnSpPr/>
          <p:nvPr/>
        </p:nvCxnSpPr>
        <p:spPr>
          <a:xfrm>
            <a:off x="10014325" y="7538196"/>
            <a:ext cx="1288800" cy="638999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203767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kk-KZ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Параметры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9" name="Shape 339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988175" cy="505036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indent="0">
              <a:buNone/>
            </a:pPr>
            <a:r>
              <a:rPr lang="ru-RU" sz="3600" dirty="0">
                <a:solidFill>
                  <a:srgbClr val="FF0000"/>
                </a:solidFill>
              </a:rPr>
              <a:t>Параметр</a:t>
            </a:r>
            <a:r>
              <a:rPr lang="ru-RU" sz="3600" dirty="0"/>
              <a:t> - это переменная, которую мы используем в определении функции. Это «дескриптор», который позволяет коду функции получать доступ к аргументам для вызова конкретной функции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0" name="Shape 340"/>
          <p:cNvSpPr txBox="1"/>
          <p:nvPr/>
        </p:nvSpPr>
        <p:spPr>
          <a:xfrm>
            <a:off x="9867323" y="2188908"/>
            <a:ext cx="5713800" cy="6648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es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Hola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'Bonjour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en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es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Hola</a:t>
            </a: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Bonjour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Возвращение значений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6" name="Shape 346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249603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dirty="0"/>
              <a:t>Часто функция принимает свои аргументы, выполняет некоторые вычисления и возвращает значение, которое будет использоваться в качестве значения вызова функции в вызывающем выражении. Для этого используется ключевое слово </a:t>
            </a:r>
            <a:r>
              <a:rPr lang="ru-RU" sz="3200" dirty="0" err="1"/>
              <a:t>return</a:t>
            </a:r>
            <a:endParaRPr lang="ru-RU" sz="3200" dirty="0"/>
          </a:p>
        </p:txBody>
      </p:sp>
      <p:sp>
        <p:nvSpPr>
          <p:cNvPr id="347" name="Shape 347"/>
          <p:cNvSpPr txBox="1"/>
          <p:nvPr/>
        </p:nvSpPr>
        <p:spPr>
          <a:xfrm>
            <a:off x="2911989" y="5370512"/>
            <a:ext cx="6832088" cy="2832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2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"Hello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"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greet()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, "Glenn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greet()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, "Sally")</a:t>
            </a:r>
          </a:p>
        </p:txBody>
      </p:sp>
      <p:sp>
        <p:nvSpPr>
          <p:cNvPr id="348" name="Shape 348"/>
          <p:cNvSpPr txBox="1"/>
          <p:nvPr/>
        </p:nvSpPr>
        <p:spPr>
          <a:xfrm>
            <a:off x="10894613" y="5947162"/>
            <a:ext cx="4000500" cy="1193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3600" i="0" u="none" strike="noStrike" cap="non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Hello 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Hello Sally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542433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Возвращение значений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54" name="Shape 354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6167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«Плодотворная» функция - это функция, которая дает результат (или возвращаемое значение)</a:t>
            </a:r>
          </a:p>
          <a:p>
            <a:r>
              <a:rPr lang="ru-RU" sz="3600" dirty="0"/>
              <a:t>Оператор </a:t>
            </a:r>
            <a:r>
              <a:rPr lang="ru-RU" sz="3600" dirty="0" err="1"/>
              <a:t>return</a:t>
            </a:r>
            <a:r>
              <a:rPr lang="ru-RU" sz="3600" dirty="0"/>
              <a:t> завершает выполнение функции и «отправляет обратно» результат функции.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9002225" y="2309525"/>
            <a:ext cx="6722399" cy="6429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</a:t>
            </a:r>
            <a:r>
              <a:rPr lang="en-US" sz="25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es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Hola</a:t>
            </a:r>
            <a:r>
              <a:rPr lang="en-US" sz="25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5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</a:t>
            </a:r>
            <a:r>
              <a:rPr lang="en-US" sz="25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'Bonjour</a:t>
            </a:r>
            <a:r>
              <a:rPr lang="en-US" sz="25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'Hello</a:t>
            </a:r>
            <a:r>
              <a:rPr lang="en-US" sz="25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en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),'Glenn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es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),'Sally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Hola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Sally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),'Michael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Bonjour Michael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kk-KZ" sz="71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Аргументы</a:t>
            </a:r>
            <a:r>
              <a:rPr lang="ru-RU" sz="71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параметры и результаты</a:t>
            </a:r>
            <a:endParaRPr lang="en-US" sz="71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61" name="Shape 361"/>
          <p:cNvSpPr txBox="1"/>
          <p:nvPr/>
        </p:nvSpPr>
        <p:spPr>
          <a:xfrm>
            <a:off x="1155700" y="2908300"/>
            <a:ext cx="7557000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'Hello world'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</a:p>
        </p:txBody>
      </p:sp>
      <p:sp>
        <p:nvSpPr>
          <p:cNvPr id="362" name="Shape 362"/>
          <p:cNvSpPr txBox="1"/>
          <p:nvPr/>
        </p:nvSpPr>
        <p:spPr>
          <a:xfrm>
            <a:off x="7805637" y="4011400"/>
            <a:ext cx="3127800" cy="34833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max(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D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return </a:t>
            </a: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</p:txBody>
      </p:sp>
      <p:cxnSp>
        <p:nvCxnSpPr>
          <p:cNvPr id="363" name="Shape 363"/>
          <p:cNvCxnSpPr/>
          <p:nvPr/>
        </p:nvCxnSpPr>
        <p:spPr>
          <a:xfrm flipH="1">
            <a:off x="6569200" y="5608275"/>
            <a:ext cx="1016099" cy="3600"/>
          </a:xfrm>
          <a:prstGeom prst="straightConnector1">
            <a:avLst/>
          </a:prstGeom>
          <a:noFill/>
          <a:ln w="889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4" name="Shape 364"/>
          <p:cNvSpPr txBox="1"/>
          <p:nvPr/>
        </p:nvSpPr>
        <p:spPr>
          <a:xfrm>
            <a:off x="3530600" y="5283200"/>
            <a:ext cx="2849562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600" dirty="0">
                <a:solidFill>
                  <a:srgbClr val="FF7F00"/>
                </a:solidFill>
              </a:rPr>
              <a:t>'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world</a:t>
            </a:r>
            <a:r>
              <a:rPr lang="en-US" sz="3600" dirty="0">
                <a:solidFill>
                  <a:srgbClr val="FF7F00"/>
                </a:solidFill>
              </a:rPr>
              <a:t>'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</p:txBody>
      </p:sp>
      <p:sp>
        <p:nvSpPr>
          <p:cNvPr id="365" name="Shape 365"/>
          <p:cNvSpPr txBox="1"/>
          <p:nvPr/>
        </p:nvSpPr>
        <p:spPr>
          <a:xfrm>
            <a:off x="13066711" y="5232400"/>
            <a:ext cx="644524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00FF00"/>
                </a:solidFill>
              </a:rPr>
              <a:t>'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en-US" sz="3600">
                <a:solidFill>
                  <a:srgbClr val="00FF00"/>
                </a:solidFill>
              </a:rPr>
              <a:t>'</a:t>
            </a:r>
          </a:p>
        </p:txBody>
      </p:sp>
      <p:cxnSp>
        <p:nvCxnSpPr>
          <p:cNvPr id="366" name="Shape 366"/>
          <p:cNvCxnSpPr/>
          <p:nvPr/>
        </p:nvCxnSpPr>
        <p:spPr>
          <a:xfrm flipH="1">
            <a:off x="11153774" y="55943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7" name="Shape 367"/>
          <p:cNvSpPr txBox="1"/>
          <p:nvPr/>
        </p:nvSpPr>
        <p:spPr>
          <a:xfrm>
            <a:off x="1700213" y="6502400"/>
            <a:ext cx="2325685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</a:t>
            </a:r>
          </a:p>
        </p:txBody>
      </p:sp>
      <p:cxnSp>
        <p:nvCxnSpPr>
          <p:cNvPr id="368" name="Shape 368"/>
          <p:cNvCxnSpPr/>
          <p:nvPr/>
        </p:nvCxnSpPr>
        <p:spPr>
          <a:xfrm flipH="1">
            <a:off x="3027375" y="5965150"/>
            <a:ext cx="903299" cy="532499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9" name="Shape 369"/>
          <p:cNvSpPr txBox="1"/>
          <p:nvPr/>
        </p:nvSpPr>
        <p:spPr>
          <a:xfrm>
            <a:off x="11231561" y="2908300"/>
            <a:ext cx="2479674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Parameter</a:t>
            </a:r>
          </a:p>
        </p:txBody>
      </p:sp>
      <p:cxnSp>
        <p:nvCxnSpPr>
          <p:cNvPr id="370" name="Shape 370"/>
          <p:cNvCxnSpPr/>
          <p:nvPr/>
        </p:nvCxnSpPr>
        <p:spPr>
          <a:xfrm rot="10800000" flipH="1">
            <a:off x="10056975" y="3373299"/>
            <a:ext cx="1049100" cy="107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13023850" y="6743700"/>
            <a:ext cx="1689326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Result</a:t>
            </a:r>
          </a:p>
        </p:txBody>
      </p:sp>
      <p:cxnSp>
        <p:nvCxnSpPr>
          <p:cNvPr id="372" name="Shape 372"/>
          <p:cNvCxnSpPr/>
          <p:nvPr/>
        </p:nvCxnSpPr>
        <p:spPr>
          <a:xfrm>
            <a:off x="13377862" y="5940425"/>
            <a:ext cx="0" cy="7112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Сохраненные шаги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4" name="Shape 214"/>
          <p:cNvSpPr txBox="1"/>
          <p:nvPr/>
        </p:nvSpPr>
        <p:spPr>
          <a:xfrm>
            <a:off x="12869861" y="3721100"/>
            <a:ext cx="3162300" cy="3746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Zip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7899399" y="2971800"/>
            <a:ext cx="3586161" cy="38004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thing():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'Hello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'Fun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thing()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'Zip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thing()</a:t>
            </a:r>
          </a:p>
        </p:txBody>
      </p:sp>
      <p:sp>
        <p:nvSpPr>
          <p:cNvPr id="216" name="Shape 216"/>
          <p:cNvSpPr txBox="1"/>
          <p:nvPr/>
        </p:nvSpPr>
        <p:spPr>
          <a:xfrm>
            <a:off x="762000" y="27305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</a:t>
            </a:r>
          </a:p>
        </p:txBody>
      </p:sp>
      <p:cxnSp>
        <p:nvCxnSpPr>
          <p:cNvPr id="217" name="Shape 217"/>
          <p:cNvCxnSpPr/>
          <p:nvPr/>
        </p:nvCxnSpPr>
        <p:spPr>
          <a:xfrm rot="10800000">
            <a:off x="2114550" y="3313111"/>
            <a:ext cx="6349" cy="18494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8" name="Shape 218"/>
          <p:cNvCxnSpPr/>
          <p:nvPr/>
        </p:nvCxnSpPr>
        <p:spPr>
          <a:xfrm flipH="1">
            <a:off x="9366249" y="5416550"/>
            <a:ext cx="3421062" cy="3428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9" name="Shape 219"/>
          <p:cNvCxnSpPr/>
          <p:nvPr/>
        </p:nvCxnSpPr>
        <p:spPr>
          <a:xfrm rot="10800000">
            <a:off x="9423474" y="6615025"/>
            <a:ext cx="3334500" cy="2702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0" name="Shape 220"/>
          <p:cNvSpPr txBox="1"/>
          <p:nvPr/>
        </p:nvSpPr>
        <p:spPr>
          <a:xfrm>
            <a:off x="4429850" y="3608375"/>
            <a:ext cx="2743199" cy="11154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'Hello')</a:t>
            </a:r>
          </a:p>
          <a:p>
            <a:pPr lvl="0" algn="ctr">
              <a:buClr>
                <a:schemeClr val="lt1"/>
              </a:buClr>
              <a:buSzPct val="25000"/>
            </a:pPr>
            <a:r>
              <a:rPr lang="en-US" sz="35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('Fun')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762000" y="50927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thing</a:t>
            </a: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</a:p>
        </p:txBody>
      </p:sp>
      <p:cxnSp>
        <p:nvCxnSpPr>
          <p:cNvPr id="222" name="Shape 222"/>
          <p:cNvCxnSpPr/>
          <p:nvPr/>
        </p:nvCxnSpPr>
        <p:spPr>
          <a:xfrm rot="10800000">
            <a:off x="2114549" y="5713411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3" name="Shape 223"/>
          <p:cNvCxnSpPr/>
          <p:nvPr/>
        </p:nvCxnSpPr>
        <p:spPr>
          <a:xfrm flipH="1">
            <a:off x="3491700" y="4099050"/>
            <a:ext cx="856500" cy="1024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4" name="Shape 224"/>
          <p:cNvCxnSpPr/>
          <p:nvPr/>
        </p:nvCxnSpPr>
        <p:spPr>
          <a:xfrm rot="10800000" flipH="1">
            <a:off x="3527425" y="4723637"/>
            <a:ext cx="2100300" cy="893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5" name="Shape 225"/>
          <p:cNvCxnSpPr>
            <a:endCxn id="216" idx="3"/>
          </p:cNvCxnSpPr>
          <p:nvPr/>
        </p:nvCxnSpPr>
        <p:spPr>
          <a:xfrm rot="10800000">
            <a:off x="3505199" y="3028950"/>
            <a:ext cx="951900" cy="5796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6" name="Shape 226"/>
          <p:cNvSpPr txBox="1"/>
          <p:nvPr/>
        </p:nvSpPr>
        <p:spPr>
          <a:xfrm>
            <a:off x="3850696" y="7773866"/>
            <a:ext cx="880268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call these reusable pieces of code </a:t>
            </a:r>
            <a:r>
              <a:rPr lang="en-US" sz="2800" b="0" i="0" u="none" strike="noStrike" cap="none" dirty="0">
                <a:solidFill>
                  <a:schemeClr val="lt1"/>
                </a:solidFill>
                <a:sym typeface="Arial"/>
              </a:rPr>
              <a:t>“</a:t>
            </a: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</a:t>
            </a:r>
            <a:r>
              <a:rPr lang="en-US" sz="2800" b="0" i="0" u="none" strike="noStrike" cap="none" dirty="0">
                <a:solidFill>
                  <a:schemeClr val="lt1"/>
                </a:solidFill>
                <a:sym typeface="Arial"/>
              </a:rPr>
              <a:t>”</a:t>
            </a:r>
          </a:p>
        </p:txBody>
      </p:sp>
      <p:sp>
        <p:nvSpPr>
          <p:cNvPr id="227" name="Shape 227"/>
          <p:cNvSpPr txBox="1"/>
          <p:nvPr/>
        </p:nvSpPr>
        <p:spPr>
          <a:xfrm>
            <a:off x="5038724" y="2997200"/>
            <a:ext cx="1767873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thing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():</a:t>
            </a:r>
          </a:p>
        </p:txBody>
      </p:sp>
      <p:sp>
        <p:nvSpPr>
          <p:cNvPr id="228" name="Shape 228"/>
          <p:cNvSpPr txBox="1"/>
          <p:nvPr/>
        </p:nvSpPr>
        <p:spPr>
          <a:xfrm>
            <a:off x="762000" y="73025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thing</a:t>
            </a: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</a:p>
        </p:txBody>
      </p:sp>
      <p:cxnSp>
        <p:nvCxnSpPr>
          <p:cNvPr id="229" name="Shape 229"/>
          <p:cNvCxnSpPr/>
          <p:nvPr/>
        </p:nvCxnSpPr>
        <p:spPr>
          <a:xfrm rot="10800000">
            <a:off x="2114549" y="6729412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30" name="Shape 230"/>
          <p:cNvSpPr txBox="1"/>
          <p:nvPr/>
        </p:nvSpPr>
        <p:spPr>
          <a:xfrm>
            <a:off x="762000" y="62230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Zip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n-US" sz="35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>
            <a:spLocks noGrp="1"/>
          </p:cNvSpPr>
          <p:nvPr>
            <p:ph type="title"/>
          </p:nvPr>
        </p:nvSpPr>
        <p:spPr>
          <a:xfrm>
            <a:off x="861482" y="603624"/>
            <a:ext cx="12539631" cy="210440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Множественные параметры / аргументы</a:t>
            </a:r>
            <a:endParaRPr lang="en-US" sz="72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8" name="Shape 378"/>
          <p:cNvSpPr txBox="1">
            <a:spLocks noGrp="1"/>
          </p:cNvSpPr>
          <p:nvPr>
            <p:ph idx="1"/>
          </p:nvPr>
        </p:nvSpPr>
        <p:spPr>
          <a:xfrm>
            <a:off x="1155700" y="2966915"/>
            <a:ext cx="7588250" cy="52546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Мы можем определить более одного параметра в определении функции.</a:t>
            </a:r>
          </a:p>
          <a:p>
            <a:r>
              <a:rPr lang="ru-RU" sz="3600" dirty="0"/>
              <a:t>Мы просто добавляем дополнительные аргументы, когда вызываем функцию</a:t>
            </a:r>
          </a:p>
          <a:p>
            <a:r>
              <a:rPr lang="ru-RU" sz="3600" dirty="0"/>
              <a:t>Сопоставляем количество и порядок аргументов и параметров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9966100" y="3380664"/>
            <a:ext cx="5481000" cy="39348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addtwo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a, b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added =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added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30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addtwo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3, 5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8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A9A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Void </a:t>
            </a: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85" name="Shape 38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Когда функция не возвращает значение, мы называем это функцией «</a:t>
            </a:r>
            <a:r>
              <a:rPr lang="ru-RU" sz="3600" dirty="0" err="1"/>
              <a:t>void</a:t>
            </a:r>
            <a:r>
              <a:rPr lang="ru-RU" sz="3600" dirty="0"/>
              <a:t>».</a:t>
            </a:r>
          </a:p>
          <a:p>
            <a:r>
              <a:rPr lang="ru-RU" sz="3600" dirty="0"/>
              <a:t>Функции, возвращающие значения, являются «плодотворными».</a:t>
            </a:r>
          </a:p>
          <a:p>
            <a:r>
              <a:rPr lang="ru-RU" sz="3600" dirty="0"/>
              <a:t>Пустые функции «бесплодны»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Функционировать или </a:t>
            </a:r>
            <a:r>
              <a:rPr lang="ru-RU" sz="7600" u="none" strike="noStrike" cap="none" dirty="0" err="1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нефункционировать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1" name="Shape 391"/>
          <p:cNvSpPr txBox="1">
            <a:spLocks noGrp="1"/>
          </p:cNvSpPr>
          <p:nvPr>
            <p:ph idx="1"/>
          </p:nvPr>
        </p:nvSpPr>
        <p:spPr>
          <a:xfrm>
            <a:off x="1471084" y="2737225"/>
            <a:ext cx="13206208" cy="61605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Организуйте свой код в «параграфы» - зафиксируйте полную мысль и «назовите ее»</a:t>
            </a:r>
          </a:p>
          <a:p>
            <a:r>
              <a:rPr lang="ru-RU" sz="3600" dirty="0"/>
              <a:t>Не повторяйтесь - заставьте его работать один раз, а затем используйте его повторно</a:t>
            </a:r>
          </a:p>
          <a:p>
            <a:r>
              <a:rPr lang="ru-RU" sz="3600" dirty="0"/>
              <a:t>Если что-то становится слишком длинным или сложным, разбейте его на логические фрагменты и поместите эти фрагменты в функции.</a:t>
            </a:r>
          </a:p>
          <a:p>
            <a:r>
              <a:rPr lang="ru-RU" sz="3600" dirty="0"/>
              <a:t>Сделайте библиотеку общих вещей, которые вы делаете снова и снова - возможно, поделитесь ею со своими друзьями ...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Shape 403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237633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04" name="Shape 404"/>
          <p:cNvSpPr txBox="1">
            <a:spLocks noGrp="1"/>
          </p:cNvSpPr>
          <p:nvPr>
            <p:ph idx="1"/>
          </p:nvPr>
        </p:nvSpPr>
        <p:spPr>
          <a:xfrm>
            <a:off x="8178800" y="2886163"/>
            <a:ext cx="69089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6188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Аргументы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Результаты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Void </a:t>
            </a: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Почему используем функции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  <p:sp>
        <p:nvSpPr>
          <p:cNvPr id="405" name="Shape 405"/>
          <p:cNvSpPr txBox="1">
            <a:spLocks noGrp="1"/>
          </p:cNvSpPr>
          <p:nvPr>
            <p:ph type="body" idx="4294967295"/>
          </p:nvPr>
        </p:nvSpPr>
        <p:spPr>
          <a:xfrm>
            <a:off x="0" y="2886075"/>
            <a:ext cx="6370638" cy="496728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6188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Встроенные функции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indent="-361886" algn="l">
              <a:lnSpc>
                <a:spcPct val="80000"/>
              </a:lnSpc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типов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(int, float)</a:t>
            </a:r>
          </a:p>
          <a:p>
            <a:pPr marL="685800" indent="-361886" algn="l">
              <a:lnSpc>
                <a:spcPct val="80000"/>
              </a:lnSpc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строк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Параметры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 txBox="1"/>
          <p:nvPr/>
        </p:nvSpPr>
        <p:spPr>
          <a:xfrm>
            <a:off x="735012" y="871538"/>
            <a:ext cx="4552095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kk-KZ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Упражнение</a:t>
            </a:r>
            <a:endParaRPr lang="en-US" sz="3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7" name="Shape 397"/>
          <p:cNvSpPr txBox="1"/>
          <p:nvPr/>
        </p:nvSpPr>
        <p:spPr>
          <a:xfrm>
            <a:off x="874346" y="2121875"/>
            <a:ext cx="11868639" cy="4736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3200" dirty="0"/>
              <a:t>Перепишите вычисление заработной платы, указав половину времени на сверхурочную работу, и создайте функцию под названием </a:t>
            </a:r>
            <a:r>
              <a:rPr lang="ru-RU" sz="3200" dirty="0" err="1"/>
              <a:t>computepay</a:t>
            </a:r>
            <a:r>
              <a:rPr lang="ru-RU" sz="3200" dirty="0"/>
              <a:t>, которая принимает два параметра (часы и ставку).</a:t>
            </a:r>
          </a:p>
          <a:p>
            <a:pPr lvl="0">
              <a:buClr>
                <a:schemeClr val="lt1"/>
              </a:buClr>
              <a:buSzPct val="25000"/>
            </a:pPr>
            <a:endParaRPr sz="3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Rate: </a:t>
            </a: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Pay: 475.0</a:t>
            </a:r>
          </a:p>
        </p:txBody>
      </p:sp>
      <p:sp>
        <p:nvSpPr>
          <p:cNvPr id="398" name="Shape 398"/>
          <p:cNvSpPr txBox="1"/>
          <p:nvPr/>
        </p:nvSpPr>
        <p:spPr>
          <a:xfrm>
            <a:off x="9746384" y="7061200"/>
            <a:ext cx="5233988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475 = 40 * 10 + 5 * 15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</a:p>
        </p:txBody>
      </p:sp>
      <p:sp>
        <p:nvSpPr>
          <p:cNvPr id="236" name="Shape 236"/>
          <p:cNvSpPr txBox="1">
            <a:spLocks noGrp="1"/>
          </p:cNvSpPr>
          <p:nvPr>
            <p:ph idx="1"/>
          </p:nvPr>
        </p:nvSpPr>
        <p:spPr>
          <a:xfrm>
            <a:off x="1471084" y="2737225"/>
            <a:ext cx="12995193" cy="55939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В </a:t>
            </a:r>
            <a:r>
              <a:rPr lang="ru-RU" sz="3600" dirty="0" err="1"/>
              <a:t>Python</a:t>
            </a:r>
            <a:r>
              <a:rPr lang="ru-RU" sz="3600" dirty="0"/>
              <a:t> есть два типа функций.</a:t>
            </a:r>
          </a:p>
          <a:p>
            <a:r>
              <a:rPr lang="ru-RU" sz="3600" dirty="0"/>
              <a:t>- Встроенные функции, которые предоставляются как часть </a:t>
            </a:r>
            <a:r>
              <a:rPr lang="ru-RU" sz="3600" dirty="0" err="1"/>
              <a:t>Python</a:t>
            </a:r>
            <a:r>
              <a:rPr lang="ru-RU" sz="3600" dirty="0"/>
              <a:t> - </a:t>
            </a:r>
            <a:r>
              <a:rPr lang="ru-RU" sz="3600" dirty="0" err="1"/>
              <a:t>print</a:t>
            </a:r>
            <a:r>
              <a:rPr lang="ru-RU" sz="3600" dirty="0"/>
              <a:t> (), </a:t>
            </a:r>
            <a:r>
              <a:rPr lang="ru-RU" sz="3600" dirty="0" err="1"/>
              <a:t>input</a:t>
            </a:r>
            <a:r>
              <a:rPr lang="ru-RU" sz="3600" dirty="0"/>
              <a:t> (), </a:t>
            </a:r>
            <a:r>
              <a:rPr lang="ru-RU" sz="3600" dirty="0" err="1"/>
              <a:t>type</a:t>
            </a:r>
            <a:r>
              <a:rPr lang="ru-RU" sz="3600" dirty="0"/>
              <a:t> (), </a:t>
            </a:r>
            <a:r>
              <a:rPr lang="ru-RU" sz="3600" dirty="0" err="1"/>
              <a:t>float</a:t>
            </a:r>
            <a:r>
              <a:rPr lang="ru-RU" sz="3600" dirty="0"/>
              <a:t> (), </a:t>
            </a:r>
            <a:r>
              <a:rPr lang="ru-RU" sz="3600" dirty="0" err="1"/>
              <a:t>int</a:t>
            </a:r>
            <a:r>
              <a:rPr lang="ru-RU" sz="3600" dirty="0"/>
              <a:t> () ...</a:t>
            </a:r>
          </a:p>
          <a:p>
            <a:r>
              <a:rPr lang="ru-RU" sz="3600" dirty="0"/>
              <a:t>- Функции, которые мы определяем сами, а затем используем</a:t>
            </a:r>
          </a:p>
          <a:p>
            <a:r>
              <a:rPr lang="ru-RU" sz="3600" dirty="0"/>
              <a:t>Мы обрабатываем имена функций как «новые» зарезервированные слова (т. е. избегаем их как имен переменных).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Определение функций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2" name="Shape 242"/>
          <p:cNvSpPr txBox="1">
            <a:spLocks noGrp="1"/>
          </p:cNvSpPr>
          <p:nvPr>
            <p:ph idx="1"/>
          </p:nvPr>
        </p:nvSpPr>
        <p:spPr>
          <a:xfrm>
            <a:off x="1471084" y="2737225"/>
            <a:ext cx="12936578" cy="55939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В </a:t>
            </a:r>
            <a:r>
              <a:rPr lang="ru-RU" sz="3600" dirty="0" err="1"/>
              <a:t>Python</a:t>
            </a:r>
            <a:r>
              <a:rPr lang="ru-RU" sz="3600" dirty="0"/>
              <a:t> функция - это некий повторно используемый код, который принимает аргументы в качестве входных данных, выполняет некоторые вычисления, а затем возвращает результат или результаты.</a:t>
            </a:r>
          </a:p>
          <a:p>
            <a:r>
              <a:rPr lang="ru-RU" sz="3600" dirty="0"/>
              <a:t>Мы определяем функцию, используя зарезервированное слово </a:t>
            </a:r>
            <a:r>
              <a:rPr lang="ru-RU" sz="3600" dirty="0" err="1"/>
              <a:t>def</a:t>
            </a:r>
            <a:endParaRPr lang="ru-RU" sz="3600" dirty="0"/>
          </a:p>
          <a:p>
            <a:r>
              <a:rPr lang="ru-RU" sz="3600" dirty="0"/>
              <a:t>Мы вызываем / вызываем функцию, используя имя функции, круглые скобки и аргументы в выражении.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/>
          <p:nvPr/>
        </p:nvSpPr>
        <p:spPr>
          <a:xfrm>
            <a:off x="8564550" y="4876800"/>
            <a:ext cx="6984899" cy="3302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('Hello world')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tiny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('Hello world')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tiny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ourier New"/>
              <a:buNone/>
            </a:pPr>
            <a:endParaRPr sz="3000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2032000" y="1714500"/>
            <a:ext cx="6782399" cy="81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9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big</a:t>
            </a:r>
            <a:r>
              <a:rPr lang="en-US" sz="49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 </a:t>
            </a:r>
            <a:r>
              <a:rPr lang="en-US" sz="49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</a:t>
            </a:r>
            <a:r>
              <a:rPr lang="en-US" sz="4900" u="none" strike="noStrike" cap="none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49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'Hello world'</a:t>
            </a:r>
            <a:r>
              <a:rPr lang="en-US" sz="4900" u="none" strike="noStrike" cap="none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8814399" y="947883"/>
            <a:ext cx="2393952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</a:t>
            </a:r>
          </a:p>
        </p:txBody>
      </p:sp>
      <p:cxnSp>
        <p:nvCxnSpPr>
          <p:cNvPr id="250" name="Shape 250"/>
          <p:cNvCxnSpPr>
            <a:endCxn id="249" idx="1"/>
          </p:cNvCxnSpPr>
          <p:nvPr/>
        </p:nvCxnSpPr>
        <p:spPr>
          <a:xfrm flipV="1">
            <a:off x="7723909" y="1259033"/>
            <a:ext cx="1090490" cy="565149"/>
          </a:xfrm>
          <a:prstGeom prst="straightConnector1">
            <a:avLst/>
          </a:prstGeom>
          <a:noFill/>
          <a:ln w="762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51" name="Shape 251"/>
          <p:cNvSpPr txBox="1"/>
          <p:nvPr/>
        </p:nvSpPr>
        <p:spPr>
          <a:xfrm>
            <a:off x="3771900" y="3460750"/>
            <a:ext cx="614361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'w'</a:t>
            </a:r>
          </a:p>
        </p:txBody>
      </p:sp>
      <p:cxnSp>
        <p:nvCxnSpPr>
          <p:cNvPr id="252" name="Shape 252"/>
          <p:cNvCxnSpPr/>
          <p:nvPr/>
        </p:nvCxnSpPr>
        <p:spPr>
          <a:xfrm>
            <a:off x="4387850" y="3927475"/>
            <a:ext cx="1214437" cy="709612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53" name="Shape 253"/>
          <p:cNvSpPr txBox="1"/>
          <p:nvPr/>
        </p:nvSpPr>
        <p:spPr>
          <a:xfrm>
            <a:off x="5751512" y="4406900"/>
            <a:ext cx="1266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Result</a:t>
            </a:r>
          </a:p>
        </p:txBody>
      </p:sp>
      <p:cxnSp>
        <p:nvCxnSpPr>
          <p:cNvPr id="254" name="Shape 254"/>
          <p:cNvCxnSpPr/>
          <p:nvPr/>
        </p:nvCxnSpPr>
        <p:spPr>
          <a:xfrm>
            <a:off x="2614611" y="2671761"/>
            <a:ext cx="711200" cy="5969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55" name="Shape 255"/>
          <p:cNvSpPr txBox="1"/>
          <p:nvPr/>
        </p:nvSpPr>
        <p:spPr>
          <a:xfrm>
            <a:off x="334947" y="2857500"/>
            <a:ext cx="2622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Assignment</a:t>
            </a:r>
          </a:p>
        </p:txBody>
      </p:sp>
      <p:cxnSp>
        <p:nvCxnSpPr>
          <p:cNvPr id="256" name="Shape 256"/>
          <p:cNvCxnSpPr/>
          <p:nvPr/>
        </p:nvCxnSpPr>
        <p:spPr>
          <a:xfrm rot="10800000" flipH="1">
            <a:off x="4054475" y="2633662"/>
            <a:ext cx="204786" cy="841374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1200150" y="2616200"/>
            <a:ext cx="71321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('Hello world')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6845300" y="4468805"/>
            <a:ext cx="2819400" cy="28194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max()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</a:p>
        </p:txBody>
      </p:sp>
      <p:cxnSp>
        <p:nvCxnSpPr>
          <p:cNvPr id="264" name="Shape 264"/>
          <p:cNvCxnSpPr/>
          <p:nvPr/>
        </p:nvCxnSpPr>
        <p:spPr>
          <a:xfrm flipH="1">
            <a:off x="5299074" y="5922955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65" name="Shape 265"/>
          <p:cNvSpPr txBox="1"/>
          <p:nvPr/>
        </p:nvSpPr>
        <p:spPr>
          <a:xfrm>
            <a:off x="2616200" y="5351455"/>
            <a:ext cx="2849562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world</a:t>
            </a: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3F3F3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11642725" y="5300655"/>
            <a:ext cx="218757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00FF00"/>
                </a:solidFill>
              </a:rPr>
              <a:t>'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en-US" sz="3600">
                <a:solidFill>
                  <a:srgbClr val="00FF00"/>
                </a:solidFill>
              </a:rPr>
              <a:t>'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cxnSp>
        <p:nvCxnSpPr>
          <p:cNvPr id="267" name="Shape 267"/>
          <p:cNvCxnSpPr/>
          <p:nvPr/>
        </p:nvCxnSpPr>
        <p:spPr>
          <a:xfrm flipH="1">
            <a:off x="9680574" y="5872155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68" name="Shape 268"/>
          <p:cNvSpPr txBox="1"/>
          <p:nvPr/>
        </p:nvSpPr>
        <p:spPr>
          <a:xfrm>
            <a:off x="10474325" y="2265220"/>
            <a:ext cx="4940400" cy="26351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r>
              <a:rPr lang="ru-RU" sz="2400" dirty="0"/>
              <a:t>Функция - это некоторый сохраненный код, который мы используем. Функция принимает некоторый ввод и производит вывод.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 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1200150" y="2616200"/>
            <a:ext cx="71321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('Hello world')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6669089" y="4462455"/>
            <a:ext cx="3159124" cy="28194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max(</a:t>
            </a:r>
            <a:r>
              <a:rPr lang="en-US" sz="2400" dirty="0" err="1">
                <a:solidFill>
                  <a:srgbClr val="00FD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dirty="0" err="1">
                <a:solidFill>
                  <a:srgbClr val="00FD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</p:txBody>
      </p:sp>
      <p:cxnSp>
        <p:nvCxnSpPr>
          <p:cNvPr id="264" name="Shape 264"/>
          <p:cNvCxnSpPr/>
          <p:nvPr/>
        </p:nvCxnSpPr>
        <p:spPr>
          <a:xfrm flipH="1">
            <a:off x="5299074" y="5922955"/>
            <a:ext cx="1242403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65" name="Shape 265"/>
          <p:cNvSpPr txBox="1"/>
          <p:nvPr/>
        </p:nvSpPr>
        <p:spPr>
          <a:xfrm>
            <a:off x="2616200" y="5351455"/>
            <a:ext cx="2849562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world</a:t>
            </a: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3F3F3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11642725" y="5300655"/>
            <a:ext cx="218757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00FF00"/>
                </a:solidFill>
              </a:rPr>
              <a:t>'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en-US" sz="3600">
                <a:solidFill>
                  <a:srgbClr val="00FF00"/>
                </a:solidFill>
              </a:rPr>
              <a:t>'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cxnSp>
        <p:nvCxnSpPr>
          <p:cNvPr id="267" name="Shape 267"/>
          <p:cNvCxnSpPr/>
          <p:nvPr/>
        </p:nvCxnSpPr>
        <p:spPr>
          <a:xfrm flipH="1">
            <a:off x="10093569" y="5872155"/>
            <a:ext cx="1079255" cy="0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68" name="Shape 268"/>
          <p:cNvSpPr txBox="1"/>
          <p:nvPr/>
        </p:nvSpPr>
        <p:spPr>
          <a:xfrm>
            <a:off x="10474325" y="2265218"/>
            <a:ext cx="4940400" cy="26351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2400" dirty="0"/>
              <a:t>Функция - это некоторый сохраненный код, который мы используем. Функция принимает некоторый ввод и производит вывод</a:t>
            </a:r>
            <a:endParaRPr lang="en-US" sz="2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290090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</a:t>
            </a: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зование типов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8" name="Shape 288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5873750" cy="329320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71094">
              <a:spcBef>
                <a:spcPts val="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2400" dirty="0"/>
              <a:t>Когда вы помещаете в выражение целое число и число с плавающей запятой, целое число неявно преобразуется в число с плавающей запятой.</a:t>
            </a:r>
          </a:p>
          <a:p>
            <a:pPr marL="749300" lvl="0" indent="-371094">
              <a:spcBef>
                <a:spcPts val="0"/>
              </a:spcBef>
              <a:buClr>
                <a:schemeClr val="lt1"/>
              </a:buClr>
              <a:buSzPct val="100000"/>
              <a:buFont typeface="Cabin"/>
              <a:buChar char="•"/>
            </a:pPr>
            <a:endParaRPr lang="ru-RU" sz="2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lvl="0" indent="-371094">
              <a:spcBef>
                <a:spcPts val="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2400" dirty="0"/>
              <a:t>Вы можете контролировать это с помощью встроенных функций </a:t>
            </a:r>
            <a:r>
              <a:rPr lang="ru-RU" sz="2400" dirty="0" err="1"/>
              <a:t>int</a:t>
            </a:r>
            <a:r>
              <a:rPr lang="ru-RU" sz="2400" dirty="0"/>
              <a:t> () и </a:t>
            </a:r>
            <a:r>
              <a:rPr lang="ru-RU" sz="2400" dirty="0" err="1"/>
              <a:t>float</a:t>
            </a:r>
            <a:r>
              <a:rPr lang="ru-RU" sz="2400" dirty="0"/>
              <a:t> ().</a:t>
            </a:r>
            <a:endParaRPr lang="en-US" sz="2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9" name="Shape 289"/>
          <p:cNvSpPr txBox="1"/>
          <p:nvPr/>
        </p:nvSpPr>
        <p:spPr>
          <a:xfrm>
            <a:off x="7940325" y="2064450"/>
            <a:ext cx="7874399" cy="659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(99)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0.99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f =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42.0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(f)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'float'&gt;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(3)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5)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-2.5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title"/>
          </p:nvPr>
        </p:nvSpPr>
        <p:spPr>
          <a:xfrm>
            <a:off x="1155700" y="606822"/>
            <a:ext cx="6288088" cy="215394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строк</a:t>
            </a:r>
            <a:endParaRPr lang="en-US" sz="60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5" name="Shape 295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116638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2800" dirty="0"/>
              <a:t>Вы также можете использовать </a:t>
            </a:r>
            <a:r>
              <a:rPr lang="ru-RU" sz="2800" dirty="0" err="1"/>
              <a:t>int</a:t>
            </a:r>
            <a:r>
              <a:rPr lang="ru-RU" sz="2800" dirty="0"/>
              <a:t> () и </a:t>
            </a:r>
            <a:r>
              <a:rPr lang="ru-RU" sz="2800" dirty="0" err="1"/>
              <a:t>float</a:t>
            </a:r>
            <a:r>
              <a:rPr lang="ru-RU" sz="2800" dirty="0"/>
              <a:t> () для преобразования между строками и целыми числами.</a:t>
            </a:r>
          </a:p>
          <a:p>
            <a:r>
              <a:rPr lang="ru-RU" sz="2800" dirty="0"/>
              <a:t>Вы получите сообщение об ошибке, если строка не содержит числовых символов.</a:t>
            </a:r>
          </a:p>
        </p:txBody>
      </p:sp>
      <p:sp>
        <p:nvSpPr>
          <p:cNvPr id="296" name="Shape 296"/>
          <p:cNvSpPr txBox="1"/>
          <p:nvPr/>
        </p:nvSpPr>
        <p:spPr>
          <a:xfrm>
            <a:off x="7946600" y="742950"/>
            <a:ext cx="7369199" cy="7658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5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 File "&lt;</a:t>
            </a: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cannot concatenate '</a:t>
            </a: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and '</a:t>
            </a: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5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5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124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niv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5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 File "&lt;</a:t>
            </a: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ValueError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invalid literal for </a:t>
            </a: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()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202</TotalTime>
  <Words>1473</Words>
  <Application>Microsoft Office PowerPoint</Application>
  <PresentationFormat>Произвольный</PresentationFormat>
  <Paragraphs>261</Paragraphs>
  <Slides>24</Slides>
  <Notes>23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2" baseType="lpstr">
      <vt:lpstr>Arial</vt:lpstr>
      <vt:lpstr>Cabin</vt:lpstr>
      <vt:lpstr>Century Gothic</vt:lpstr>
      <vt:lpstr>Courier</vt:lpstr>
      <vt:lpstr>Courier New</vt:lpstr>
      <vt:lpstr>Gill Sans</vt:lpstr>
      <vt:lpstr>Wingdings 3</vt:lpstr>
      <vt:lpstr>Ион</vt:lpstr>
      <vt:lpstr>Лекция 5 Функции</vt:lpstr>
      <vt:lpstr>Сохраненные шаги</vt:lpstr>
      <vt:lpstr>Функции Python</vt:lpstr>
      <vt:lpstr>Определение функций</vt:lpstr>
      <vt:lpstr>Презентация PowerPoint</vt:lpstr>
      <vt:lpstr>Функция Max</vt:lpstr>
      <vt:lpstr>Функция Max </vt:lpstr>
      <vt:lpstr>Преобразование типов</vt:lpstr>
      <vt:lpstr>Преобразование строк</vt:lpstr>
      <vt:lpstr>Собственные функции…</vt:lpstr>
      <vt:lpstr>Построение собственных функций</vt:lpstr>
      <vt:lpstr>Презентация PowerPoint</vt:lpstr>
      <vt:lpstr>Определение и использование</vt:lpstr>
      <vt:lpstr>Презентация PowerPoint</vt:lpstr>
      <vt:lpstr>Аргументы</vt:lpstr>
      <vt:lpstr>Параметры</vt:lpstr>
      <vt:lpstr>Возвращение значений</vt:lpstr>
      <vt:lpstr>Возвращение значений</vt:lpstr>
      <vt:lpstr>Аргументы, параметры и результаты</vt:lpstr>
      <vt:lpstr>Множественные параметры / аргументы</vt:lpstr>
      <vt:lpstr>Void функции</vt:lpstr>
      <vt:lpstr>Функционировать или нефункционировать</vt:lpstr>
      <vt:lpstr>Резюме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Functions</dc:title>
  <dc:creator>Владислав Карюкин</dc:creator>
  <cp:lastModifiedBy>Владислав Карюкин</cp:lastModifiedBy>
  <cp:revision>52</cp:revision>
  <dcterms:modified xsi:type="dcterms:W3CDTF">2021-09-16T09:52:24Z</dcterms:modified>
</cp:coreProperties>
</file>